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21.xml" ContentType="application/vnd.openxmlformats-officedocument.presentationml.slide+xml"/>
  <Override PartName="/ppt/slides/slide8.xml" ContentType="application/vnd.openxmlformats-officedocument.presentationml.slide+xml"/>
  <Override PartName="/ppt/slides/slide19.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18.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7.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17.xml" ContentType="application/vnd.openxmlformats-officedocument.presentationml.notesSlide+xml"/>
  <Override PartName="/ppt/notesSlides/notesSlide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23"/>
  </p:notesMasterIdLst>
  <p:sldIdLst>
    <p:sldId id="256" r:id="rId2"/>
    <p:sldId id="261" r:id="rId3"/>
    <p:sldId id="262" r:id="rId4"/>
    <p:sldId id="263" r:id="rId5"/>
    <p:sldId id="264" r:id="rId6"/>
    <p:sldId id="266" r:id="rId7"/>
    <p:sldId id="267" r:id="rId8"/>
    <p:sldId id="268" r:id="rId9"/>
    <p:sldId id="269" r:id="rId10"/>
    <p:sldId id="270" r:id="rId11"/>
    <p:sldId id="271" r:id="rId12"/>
    <p:sldId id="272" r:id="rId13"/>
    <p:sldId id="274" r:id="rId14"/>
    <p:sldId id="275" r:id="rId15"/>
    <p:sldId id="276" r:id="rId16"/>
    <p:sldId id="277" r:id="rId17"/>
    <p:sldId id="278" r:id="rId18"/>
    <p:sldId id="279" r:id="rId19"/>
    <p:sldId id="280" r:id="rId20"/>
    <p:sldId id="282" r:id="rId21"/>
    <p:sldId id="290" r:id="rId22"/>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909" autoAdjust="0"/>
  </p:normalViewPr>
  <p:slideViewPr>
    <p:cSldViewPr>
      <p:cViewPr varScale="1">
        <p:scale>
          <a:sx n="56" d="100"/>
          <a:sy n="56" d="100"/>
        </p:scale>
        <p:origin x="-177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260561772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3" name="Shape 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0" name="Shape 2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B60236-D30F-4E67-AA99-D977A511016A}"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4287951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B60236-D30F-4E67-AA99-D977A511016A}"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315606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B60236-D30F-4E67-AA99-D977A511016A}"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14274495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74637"/>
            <a:ext cx="6879600" cy="1143000"/>
          </a:xfrm>
          <a:prstGeom prst="rect">
            <a:avLst/>
          </a:prstGeom>
          <a:noFill/>
          <a:ln>
            <a:noFill/>
          </a:ln>
        </p:spPr>
        <p:txBody>
          <a:bodyPr lIns="91425" tIns="91425" rIns="91425" bIns="91425" anchor="b" anchorCtr="0"/>
          <a:lstStyle>
            <a:lvl1pPr rtl="0">
              <a:buNone/>
              <a:defRPr sz="3600"/>
            </a:lvl1pPr>
            <a:lvl2pPr rtl="0">
              <a:buNone/>
              <a:defRPr sz="3600"/>
            </a:lvl2pPr>
            <a:lvl3pPr rtl="0">
              <a:buNone/>
              <a:defRPr sz="3600"/>
            </a:lvl3pPr>
            <a:lvl4pPr rtl="0">
              <a:buNone/>
              <a:defRPr sz="3600"/>
            </a:lvl4pPr>
            <a:lvl5pPr rtl="0">
              <a:buNone/>
              <a:defRPr sz="3600"/>
            </a:lvl5pPr>
            <a:lvl6pPr rtl="0">
              <a:buNone/>
              <a:defRPr sz="3600"/>
            </a:lvl6pPr>
            <a:lvl7pPr rtl="0">
              <a:buNone/>
              <a:defRPr sz="3600"/>
            </a:lvl7pPr>
            <a:lvl8pPr rtl="0">
              <a:buNone/>
              <a:defRPr sz="3600"/>
            </a:lvl8pPr>
            <a:lvl9pPr rtl="0">
              <a:buNone/>
              <a:defRPr sz="3600"/>
            </a:lvl9pPr>
          </a:lstStyle>
          <a:p>
            <a:endParaRPr/>
          </a:p>
        </p:txBody>
      </p:sp>
      <p:sp>
        <p:nvSpPr>
          <p:cNvPr id="44" name="Shape 44"/>
          <p:cNvSpPr txBox="1">
            <a:spLocks noGrp="1"/>
          </p:cNvSpPr>
          <p:nvPr>
            <p:ph type="body" idx="1"/>
          </p:nvPr>
        </p:nvSpPr>
        <p:spPr>
          <a:xfrm>
            <a:off x="457200" y="1600200"/>
            <a:ext cx="8229600" cy="4840199"/>
          </a:xfrm>
          <a:prstGeom prst="rect">
            <a:avLst/>
          </a:prstGeom>
          <a:noFill/>
          <a:ln>
            <a:noFill/>
          </a:ln>
        </p:spPr>
        <p:txBody>
          <a:bodyPr lIns="91425" tIns="91425" rIns="91425" bIns="91425" anchor="t" anchorCtr="0"/>
          <a:lstStyle>
            <a:lvl1pPr marL="342900" indent="-342900" algn="l" rtl="0">
              <a:spcBef>
                <a:spcPts val="0"/>
              </a:spcBef>
              <a:buClr>
                <a:schemeClr val="lt1"/>
              </a:buClr>
              <a:buSzPct val="166666"/>
              <a:buFont typeface="Arial"/>
              <a:buChar char="•"/>
              <a:defRPr sz="3200">
                <a:solidFill>
                  <a:schemeClr val="lt1"/>
                </a:solidFill>
              </a:defRPr>
            </a:lvl1pPr>
            <a:lvl2pPr marL="742950" indent="-285750" algn="l" rtl="0">
              <a:spcBef>
                <a:spcPts val="560"/>
              </a:spcBef>
              <a:buClr>
                <a:schemeClr val="lt1"/>
              </a:buClr>
              <a:buSzPct val="100000"/>
              <a:buFont typeface="Courier New"/>
              <a:buChar char="o"/>
              <a:defRPr sz="2800">
                <a:solidFill>
                  <a:schemeClr val="lt1"/>
                </a:solidFill>
              </a:defRPr>
            </a:lvl2pPr>
            <a:lvl3pPr marL="1143000" indent="-228600" algn="l" rtl="0">
              <a:spcBef>
                <a:spcPts val="480"/>
              </a:spcBef>
              <a:buClr>
                <a:schemeClr val="lt1"/>
              </a:buClr>
              <a:buSzPct val="100000"/>
              <a:buFont typeface="Wingdings"/>
              <a:buChar char="§"/>
              <a:defRPr sz="2400">
                <a:solidFill>
                  <a:schemeClr val="lt1"/>
                </a:solidFill>
              </a:defRPr>
            </a:lvl3pPr>
            <a:lvl4pPr marL="1600200" indent="-228600" algn="l" rtl="0">
              <a:spcBef>
                <a:spcPts val="400"/>
              </a:spcBef>
              <a:buClr>
                <a:schemeClr val="lt1"/>
              </a:buClr>
              <a:buSzPct val="166666"/>
              <a:buFont typeface="Arial"/>
              <a:buChar char="•"/>
              <a:defRPr sz="2000">
                <a:solidFill>
                  <a:schemeClr val="lt1"/>
                </a:solidFill>
              </a:defRPr>
            </a:lvl4pPr>
            <a:lvl5pPr marL="2057400" indent="-228600" algn="l" rtl="0">
              <a:spcBef>
                <a:spcPts val="400"/>
              </a:spcBef>
              <a:buClr>
                <a:schemeClr val="lt1"/>
              </a:buClr>
              <a:buSzPct val="100000"/>
              <a:buFont typeface="Courier New"/>
              <a:buChar char="o"/>
              <a:defRPr sz="2000">
                <a:solidFill>
                  <a:schemeClr val="lt1"/>
                </a:solidFill>
              </a:defRPr>
            </a:lvl5pPr>
            <a:lvl6pPr marL="2514600" indent="-228600" algn="l" rtl="0">
              <a:spcBef>
                <a:spcPts val="400"/>
              </a:spcBef>
              <a:buClr>
                <a:schemeClr val="lt1"/>
              </a:buClr>
              <a:buSzPct val="100000"/>
              <a:buFont typeface="Wingdings"/>
              <a:buChar char="§"/>
              <a:defRPr sz="2000">
                <a:solidFill>
                  <a:schemeClr val="lt1"/>
                </a:solidFill>
              </a:defRPr>
            </a:lvl6pPr>
            <a:lvl7pPr marL="2971800" indent="-228600" algn="l" rtl="0">
              <a:spcBef>
                <a:spcPts val="400"/>
              </a:spcBef>
              <a:buClr>
                <a:schemeClr val="lt1"/>
              </a:buClr>
              <a:buSzPct val="166666"/>
              <a:buFont typeface="Arial"/>
              <a:buChar char="•"/>
              <a:defRPr sz="2000">
                <a:solidFill>
                  <a:schemeClr val="lt1"/>
                </a:solidFill>
              </a:defRPr>
            </a:lvl7pPr>
            <a:lvl8pPr marL="3429000" indent="-228600" algn="l" rtl="0">
              <a:spcBef>
                <a:spcPts val="400"/>
              </a:spcBef>
              <a:buClr>
                <a:schemeClr val="lt1"/>
              </a:buClr>
              <a:buSzPct val="100000"/>
              <a:buFont typeface="Courier New"/>
              <a:buChar char="o"/>
              <a:defRPr sz="2000" baseline="0">
                <a:solidFill>
                  <a:schemeClr val="lt1"/>
                </a:solidFill>
              </a:defRPr>
            </a:lvl8pPr>
            <a:lvl9pPr marL="3886200" indent="-228600" algn="l" rtl="0">
              <a:spcBef>
                <a:spcPts val="400"/>
              </a:spcBef>
              <a:buClr>
                <a:schemeClr val="lt1"/>
              </a:buClr>
              <a:buSzPct val="100000"/>
              <a:buFont typeface="Wingdings"/>
              <a:buChar char="§"/>
              <a:defRPr sz="2000" baseline="0">
                <a:solidFill>
                  <a:schemeClr val="l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B60236-D30F-4E67-AA99-D977A511016A}"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532629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B60236-D30F-4E67-AA99-D977A511016A}"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2508039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B60236-D30F-4E67-AA99-D977A511016A}" type="datetimeFigureOut">
              <a:rPr lang="en-US" smtClean="0"/>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3957799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B60236-D30F-4E67-AA99-D977A511016A}" type="datetimeFigureOut">
              <a:rPr lang="en-US" smtClean="0"/>
              <a:t>8/23/2018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4038585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B60236-D30F-4E67-AA99-D977A511016A}" type="datetimeFigureOut">
              <a:rPr lang="en-US" smtClean="0"/>
              <a:t>8/23/2018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1797209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B60236-D30F-4E67-AA99-D977A511016A}" type="datetimeFigureOut">
              <a:rPr lang="en-US" smtClean="0"/>
              <a:t>8/23/2018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276759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B60236-D30F-4E67-AA99-D977A511016A}" type="datetimeFigureOut">
              <a:rPr lang="en-US" smtClean="0"/>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3215253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B60236-D30F-4E67-AA99-D977A511016A}" type="datetimeFigureOut">
              <a:rPr lang="en-US" smtClean="0"/>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62E0E-EA64-4A4B-B7CD-355CC8FB56A0}" type="slidenum">
              <a:rPr lang="en-US" smtClean="0"/>
              <a:t>‹#›</a:t>
            </a:fld>
            <a:endParaRPr lang="en-US"/>
          </a:p>
        </p:txBody>
      </p:sp>
    </p:spTree>
    <p:extLst>
      <p:ext uri="{BB962C8B-B14F-4D97-AF65-F5344CB8AC3E}">
        <p14:creationId xmlns:p14="http://schemas.microsoft.com/office/powerpoint/2010/main" val="1144124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B60236-D30F-4E67-AA99-D977A511016A}" type="datetimeFigureOut">
              <a:rPr lang="en-US" smtClean="0"/>
              <a:t>8/23/2018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62E0E-EA64-4A4B-B7CD-355CC8FB56A0}" type="slidenum">
              <a:rPr lang="en-US" smtClean="0"/>
              <a:t>‹#›</a:t>
            </a:fld>
            <a:endParaRPr lang="en-US"/>
          </a:p>
        </p:txBody>
      </p:sp>
    </p:spTree>
    <p:extLst>
      <p:ext uri="{BB962C8B-B14F-4D97-AF65-F5344CB8AC3E}">
        <p14:creationId xmlns:p14="http://schemas.microsoft.com/office/powerpoint/2010/main" val="1249733663"/>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txBox="1">
            <a:spLocks noGrp="1"/>
          </p:cNvSpPr>
          <p:nvPr>
            <p:ph type="ctrTitle"/>
          </p:nvPr>
        </p:nvSpPr>
        <p:spPr>
          <a:prstGeom prst="rect">
            <a:avLst/>
          </a:prstGeom>
        </p:spPr>
        <p:txBody>
          <a:bodyPr lIns="91425" tIns="91425" rIns="91425" bIns="91425" anchor="b" anchorCtr="0">
            <a:noAutofit/>
          </a:bodyPr>
          <a:lstStyle/>
          <a:p>
            <a:pPr>
              <a:buNone/>
            </a:pPr>
            <a:r>
              <a:rPr lang="en"/>
              <a:t>Creating a Veterinary Radiographic Technique Chart</a:t>
            </a:r>
          </a:p>
        </p:txBody>
      </p:sp>
      <p:sp>
        <p:nvSpPr>
          <p:cNvPr id="80" name="Shape 80"/>
          <p:cNvSpPr txBox="1">
            <a:spLocks noGrp="1"/>
          </p:cNvSpPr>
          <p:nvPr>
            <p:ph type="subTitle" idx="1"/>
          </p:nvPr>
        </p:nvSpPr>
        <p:spPr>
          <a:prstGeom prst="rect">
            <a:avLst/>
          </a:prstGeom>
        </p:spPr>
        <p:txBody>
          <a:bodyPr lIns="91425" tIns="91425" rIns="91425" bIns="91425" anchor="t" anchorCtr="0">
            <a:noAutofit/>
          </a:bodyPr>
          <a:lstStyle/>
          <a:p>
            <a:pPr>
              <a:buNone/>
            </a:pPr>
            <a:r>
              <a:rPr lang="en"/>
              <a:t>Amy Crane, DVM</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prstGeom prst="rect">
            <a:avLst/>
          </a:prstGeom>
        </p:spPr>
        <p:txBody>
          <a:bodyPr lIns="91425" tIns="91425" rIns="91425" bIns="91425" anchor="b" anchorCtr="0">
            <a:noAutofit/>
          </a:bodyPr>
          <a:lstStyle/>
          <a:p>
            <a:pPr>
              <a:buNone/>
            </a:pPr>
            <a:r>
              <a:rPr lang="en" b="1"/>
              <a:t>Step 3:  Select your initial kVp</a:t>
            </a:r>
          </a:p>
        </p:txBody>
      </p:sp>
      <p:sp>
        <p:nvSpPr>
          <p:cNvPr id="167" name="Shape 167"/>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600"/>
              </a:spcBef>
              <a:buClr>
                <a:schemeClr val="lt1"/>
              </a:buClr>
              <a:buSzPct val="133333"/>
              <a:buFont typeface="Arial"/>
              <a:buChar char="●"/>
            </a:pPr>
            <a:r>
              <a:rPr lang="en" sz="2400" dirty="0">
                <a:solidFill>
                  <a:schemeClr val="tx1"/>
                </a:solidFill>
              </a:rPr>
              <a:t>To pick a starting kVp use </a:t>
            </a:r>
            <a:r>
              <a:rPr lang="en" sz="3000" b="1" dirty="0">
                <a:solidFill>
                  <a:schemeClr val="tx1"/>
                </a:solidFill>
              </a:rPr>
              <a:t>Sante’s </a:t>
            </a:r>
            <a:r>
              <a:rPr lang="en" sz="3000" b="1" dirty="0" smtClean="0">
                <a:solidFill>
                  <a:schemeClr val="tx1"/>
                </a:solidFill>
              </a:rPr>
              <a:t>Rule</a:t>
            </a:r>
            <a:endParaRPr lang="en" sz="3000" b="1" dirty="0" smtClean="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prstGeom prst="rect">
            <a:avLst/>
          </a:prstGeom>
        </p:spPr>
        <p:txBody>
          <a:bodyPr lIns="91425" tIns="91425" rIns="91425" bIns="91425" anchor="b" anchorCtr="0">
            <a:noAutofit/>
          </a:bodyPr>
          <a:lstStyle/>
          <a:p>
            <a:pPr>
              <a:buNone/>
            </a:pPr>
            <a:r>
              <a:rPr lang="en" b="1"/>
              <a:t>Step 3:  Select your initial kVp</a:t>
            </a:r>
          </a:p>
        </p:txBody>
      </p:sp>
      <p:sp>
        <p:nvSpPr>
          <p:cNvPr id="173" name="Shape 173"/>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700"/>
              </a:spcBef>
              <a:buClr>
                <a:schemeClr val="lt1"/>
              </a:buClr>
              <a:buSzPct val="114285"/>
              <a:buFont typeface="Arial"/>
              <a:buChar char="●"/>
            </a:pPr>
            <a:r>
              <a:rPr lang="en" sz="2800" dirty="0">
                <a:solidFill>
                  <a:schemeClr val="tx1"/>
                </a:solidFill>
              </a:rPr>
              <a:t>If you are using a…..</a:t>
            </a:r>
          </a:p>
          <a:p>
            <a:pPr lvl="0" indent="457200" rtl="0">
              <a:lnSpc>
                <a:spcPct val="115000"/>
              </a:lnSpc>
              <a:spcBef>
                <a:spcPts val="600"/>
              </a:spcBef>
              <a:buNone/>
            </a:pPr>
            <a:r>
              <a:rPr lang="en" sz="1800" dirty="0">
                <a:solidFill>
                  <a:schemeClr val="tx1"/>
                </a:solidFill>
              </a:rPr>
              <a:t>–</a:t>
            </a:r>
            <a:r>
              <a:rPr lang="en" sz="2400" dirty="0">
                <a:solidFill>
                  <a:schemeClr val="tx1"/>
                </a:solidFill>
              </a:rPr>
              <a:t>5:1 grid add </a:t>
            </a:r>
          </a:p>
          <a:p>
            <a:pPr lvl="0" indent="457200" rtl="0">
              <a:lnSpc>
                <a:spcPct val="115000"/>
              </a:lnSpc>
              <a:spcBef>
                <a:spcPts val="600"/>
              </a:spcBef>
              <a:buNone/>
            </a:pPr>
            <a:r>
              <a:rPr lang="en" sz="1800" dirty="0">
                <a:solidFill>
                  <a:schemeClr val="tx1"/>
                </a:solidFill>
              </a:rPr>
              <a:t>–</a:t>
            </a:r>
            <a:r>
              <a:rPr lang="en" sz="2400" dirty="0">
                <a:solidFill>
                  <a:schemeClr val="tx1"/>
                </a:solidFill>
              </a:rPr>
              <a:t>8:1 grid add </a:t>
            </a:r>
          </a:p>
          <a:p>
            <a:pPr lvl="0" indent="457200" rtl="0">
              <a:lnSpc>
                <a:spcPct val="115000"/>
              </a:lnSpc>
              <a:spcBef>
                <a:spcPts val="600"/>
              </a:spcBef>
              <a:buNone/>
            </a:pPr>
            <a:r>
              <a:rPr lang="en" sz="1800" dirty="0">
                <a:solidFill>
                  <a:schemeClr val="tx1"/>
                </a:solidFill>
              </a:rPr>
              <a:t>–</a:t>
            </a:r>
            <a:r>
              <a:rPr lang="en" sz="2400" dirty="0">
                <a:solidFill>
                  <a:schemeClr val="tx1"/>
                </a:solidFill>
              </a:rPr>
              <a:t>12:1 grid add </a:t>
            </a:r>
          </a:p>
          <a:p>
            <a:endParaRPr lang="en" sz="2400"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prstGeom prst="rect">
            <a:avLst/>
          </a:prstGeom>
        </p:spPr>
        <p:txBody>
          <a:bodyPr lIns="91425" tIns="91425" rIns="91425" bIns="91425" anchor="b" anchorCtr="0">
            <a:noAutofit/>
          </a:bodyPr>
          <a:lstStyle/>
          <a:p>
            <a:pPr>
              <a:buNone/>
            </a:pPr>
            <a:r>
              <a:rPr lang="en" b="1"/>
              <a:t>Step 3:  Select your initial kVp</a:t>
            </a:r>
          </a:p>
        </p:txBody>
      </p:sp>
      <p:sp>
        <p:nvSpPr>
          <p:cNvPr id="179" name="Shape 179"/>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90000"/>
              </a:lnSpc>
              <a:spcBef>
                <a:spcPts val="700"/>
              </a:spcBef>
              <a:buClr>
                <a:schemeClr val="lt1"/>
              </a:buClr>
              <a:buSzPct val="114285"/>
              <a:buFont typeface="Arial"/>
              <a:buChar char="●"/>
            </a:pPr>
            <a:r>
              <a:rPr lang="en" sz="2800">
                <a:solidFill>
                  <a:schemeClr val="tx1"/>
                </a:solidFill>
              </a:rPr>
              <a:t>Most veterinary applications use an 8:1 grid</a:t>
            </a:r>
          </a:p>
          <a:p>
            <a:pPr marL="457200" lvl="0" indent="-431800" rtl="0">
              <a:lnSpc>
                <a:spcPct val="90000"/>
              </a:lnSpc>
              <a:spcBef>
                <a:spcPts val="700"/>
              </a:spcBef>
              <a:buClr>
                <a:schemeClr val="lt1"/>
              </a:buClr>
              <a:buSzPct val="114285"/>
              <a:buFont typeface="Arial"/>
              <a:buChar char="●"/>
            </a:pPr>
            <a:r>
              <a:rPr lang="en" sz="2800">
                <a:solidFill>
                  <a:schemeClr val="tx1"/>
                </a:solidFill>
              </a:rPr>
              <a:t>If you know you are using a grid, but don’t know what kind of grid is under your table assume it is an 8:1 grid</a:t>
            </a:r>
          </a:p>
          <a:p>
            <a:pPr marL="457200" lvl="0" indent="-431800" rtl="0">
              <a:lnSpc>
                <a:spcPct val="90000"/>
              </a:lnSpc>
              <a:spcBef>
                <a:spcPts val="700"/>
              </a:spcBef>
              <a:buClr>
                <a:schemeClr val="lt1"/>
              </a:buClr>
              <a:buSzPct val="114285"/>
              <a:buFont typeface="Arial"/>
              <a:buChar char="●"/>
            </a:pPr>
            <a:r>
              <a:rPr lang="en" sz="2800">
                <a:solidFill>
                  <a:schemeClr val="tx1"/>
                </a:solidFill>
              </a:rPr>
              <a:t>Remember, grids are not used in table top techniques</a:t>
            </a:r>
          </a:p>
          <a:p>
            <a:pPr marL="457200" lvl="0" indent="-431800" rtl="0">
              <a:lnSpc>
                <a:spcPct val="90000"/>
              </a:lnSpc>
              <a:spcBef>
                <a:spcPts val="700"/>
              </a:spcBef>
              <a:buClr>
                <a:schemeClr val="lt1"/>
              </a:buClr>
              <a:buSzPct val="114285"/>
              <a:buFont typeface="Arial"/>
              <a:buChar char="●"/>
            </a:pPr>
            <a:r>
              <a:rPr lang="en" sz="2800">
                <a:solidFill>
                  <a:schemeClr val="tx1"/>
                </a:solidFill>
              </a:rPr>
              <a:t>If you  are making a technique chart for a table top study use 0 for the grid factor</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prstGeom prst="rect">
            <a:avLst/>
          </a:prstGeom>
        </p:spPr>
        <p:txBody>
          <a:bodyPr lIns="91425" tIns="91425" rIns="91425" bIns="91425" anchor="b" anchorCtr="0">
            <a:noAutofit/>
          </a:bodyPr>
          <a:lstStyle/>
          <a:p>
            <a:pPr>
              <a:buNone/>
            </a:pPr>
            <a:r>
              <a:rPr lang="en" b="1"/>
              <a:t>Step 4:  Expose the Perfect Film</a:t>
            </a:r>
          </a:p>
        </p:txBody>
      </p:sp>
      <p:sp>
        <p:nvSpPr>
          <p:cNvPr id="191" name="Shape 191"/>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600"/>
              </a:spcBef>
              <a:buClr>
                <a:schemeClr val="lt1"/>
              </a:buClr>
              <a:buSzPct val="133333"/>
              <a:buFont typeface="Arial"/>
              <a:buChar char="●"/>
            </a:pPr>
            <a:r>
              <a:rPr lang="en" sz="2400">
                <a:solidFill>
                  <a:schemeClr val="tx1"/>
                </a:solidFill>
              </a:rPr>
              <a:t>The goal in this step is to obtain a radiograph with a “perfect” exposure</a:t>
            </a:r>
          </a:p>
          <a:p>
            <a:pPr marL="457200" lvl="0" indent="-431800" rtl="0">
              <a:lnSpc>
                <a:spcPct val="115000"/>
              </a:lnSpc>
              <a:spcBef>
                <a:spcPts val="600"/>
              </a:spcBef>
              <a:buClr>
                <a:schemeClr val="lt1"/>
              </a:buClr>
              <a:buSzPct val="133333"/>
              <a:buFont typeface="Arial"/>
              <a:buChar char="●"/>
            </a:pPr>
            <a:r>
              <a:rPr lang="en" sz="2400">
                <a:solidFill>
                  <a:schemeClr val="tx1"/>
                </a:solidFill>
              </a:rPr>
              <a:t>The technique you use to generate this radiograph will be used to create the rest of the technique chart.</a:t>
            </a:r>
          </a:p>
          <a:p>
            <a:pPr marL="457200" lvl="0" indent="-431800" rtl="0">
              <a:lnSpc>
                <a:spcPct val="115000"/>
              </a:lnSpc>
              <a:spcBef>
                <a:spcPts val="600"/>
              </a:spcBef>
              <a:buClr>
                <a:schemeClr val="lt1"/>
              </a:buClr>
              <a:buSzPct val="133333"/>
              <a:buFont typeface="Arial"/>
              <a:buChar char="●"/>
            </a:pPr>
            <a:r>
              <a:rPr lang="en" sz="2400">
                <a:solidFill>
                  <a:schemeClr val="tx1"/>
                </a:solidFill>
              </a:rPr>
              <a:t>Take your time and make this radiograph as good as it can be</a:t>
            </a:r>
          </a:p>
          <a:p>
            <a:pPr marL="457200" lvl="0" indent="-431800" rtl="0">
              <a:lnSpc>
                <a:spcPct val="115000"/>
              </a:lnSpc>
              <a:spcBef>
                <a:spcPts val="600"/>
              </a:spcBef>
              <a:buClr>
                <a:schemeClr val="lt1"/>
              </a:buClr>
              <a:buSzPct val="133333"/>
              <a:buFont typeface="Arial"/>
              <a:buChar char="●"/>
            </a:pPr>
            <a:r>
              <a:rPr lang="en" sz="2400">
                <a:solidFill>
                  <a:schemeClr val="tx1"/>
                </a:solidFill>
              </a:rPr>
              <a:t>It may take 5 or 6 tries to get it right but the time you spend on this step will be worth it in the end</a:t>
            </a:r>
          </a:p>
          <a:p>
            <a:endParaRPr lang="en" sz="240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prstGeom prst="rect">
            <a:avLst/>
          </a:prstGeom>
        </p:spPr>
        <p:txBody>
          <a:bodyPr lIns="91425" tIns="91425" rIns="91425" bIns="91425" anchor="b" anchorCtr="0">
            <a:noAutofit/>
          </a:bodyPr>
          <a:lstStyle/>
          <a:p>
            <a:pPr>
              <a:buNone/>
            </a:pPr>
            <a:r>
              <a:rPr lang="en" b="1"/>
              <a:t>Step 4:  Expose the Perfect Film</a:t>
            </a:r>
          </a:p>
        </p:txBody>
      </p:sp>
      <p:sp>
        <p:nvSpPr>
          <p:cNvPr id="197" name="Shape 197"/>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600"/>
              </a:spcBef>
              <a:buClr>
                <a:schemeClr val="lt1"/>
              </a:buClr>
              <a:buSzPct val="133333"/>
              <a:buFont typeface="Arial"/>
              <a:buChar char="●"/>
            </a:pPr>
            <a:r>
              <a:rPr lang="en" sz="2400">
                <a:solidFill>
                  <a:schemeClr val="tx1"/>
                </a:solidFill>
              </a:rPr>
              <a:t>To get started, take a radiograph with the mAs I recommended above for each particular study, and set your kVp according to Sante’s Rule</a:t>
            </a:r>
          </a:p>
          <a:p>
            <a:pPr marL="457200" lvl="0" indent="-431800" rtl="0">
              <a:lnSpc>
                <a:spcPct val="115000"/>
              </a:lnSpc>
              <a:spcBef>
                <a:spcPts val="600"/>
              </a:spcBef>
              <a:buClr>
                <a:schemeClr val="lt1"/>
              </a:buClr>
              <a:buSzPct val="133333"/>
              <a:buFont typeface="Arial"/>
              <a:buChar char="●"/>
            </a:pPr>
            <a:r>
              <a:rPr lang="en" sz="2400">
                <a:solidFill>
                  <a:schemeClr val="tx1"/>
                </a:solidFill>
              </a:rPr>
              <a:t>For example:  if I were creating an abdominal technique, using a 40 inch SID, an 8:1 grid, and my dog measures 15cm then I would expose a radiograph at 7.5mAs and 80kVp.</a:t>
            </a:r>
          </a:p>
          <a:p>
            <a:pPr marL="457200" lvl="0" indent="-431800" rtl="0">
              <a:lnSpc>
                <a:spcPct val="115000"/>
              </a:lnSpc>
              <a:spcBef>
                <a:spcPts val="600"/>
              </a:spcBef>
              <a:buClr>
                <a:schemeClr val="lt1"/>
              </a:buClr>
              <a:buSzPct val="133333"/>
              <a:buFont typeface="Arial"/>
              <a:buChar char="●"/>
            </a:pPr>
            <a:r>
              <a:rPr lang="en" sz="2400">
                <a:solidFill>
                  <a:schemeClr val="tx1"/>
                </a:solidFill>
              </a:rPr>
              <a:t>Hopefully, that exposure will be in the ballpark and the radiograph will be fairly well exposed</a:t>
            </a:r>
          </a:p>
          <a:p>
            <a:endParaRPr lang="en" sz="240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prstGeom prst="rect">
            <a:avLst/>
          </a:prstGeom>
        </p:spPr>
        <p:txBody>
          <a:bodyPr lIns="91425" tIns="91425" rIns="91425" bIns="91425" anchor="b" anchorCtr="0">
            <a:noAutofit/>
          </a:bodyPr>
          <a:lstStyle/>
          <a:p>
            <a:pPr>
              <a:buNone/>
            </a:pPr>
            <a:r>
              <a:rPr lang="en" b="1"/>
              <a:t>Step 4:  Expose the Perfect Film</a:t>
            </a:r>
          </a:p>
        </p:txBody>
      </p:sp>
      <p:sp>
        <p:nvSpPr>
          <p:cNvPr id="203" name="Shape 203"/>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90000"/>
              </a:lnSpc>
              <a:spcBef>
                <a:spcPts val="700"/>
              </a:spcBef>
              <a:buClr>
                <a:schemeClr val="lt1"/>
              </a:buClr>
              <a:buSzPct val="114285"/>
              <a:buFont typeface="Arial"/>
              <a:buChar char="●"/>
            </a:pPr>
            <a:r>
              <a:rPr lang="en" sz="2800" dirty="0">
                <a:solidFill>
                  <a:schemeClr val="tx1"/>
                </a:solidFill>
              </a:rPr>
              <a:t>Unfortunately, this is not always the case</a:t>
            </a:r>
          </a:p>
          <a:p>
            <a:pPr marL="914400" lvl="1" indent="-406400" rtl="0">
              <a:lnSpc>
                <a:spcPct val="90000"/>
              </a:lnSpc>
              <a:spcBef>
                <a:spcPts val="700"/>
              </a:spcBef>
              <a:buClr>
                <a:schemeClr val="lt1"/>
              </a:buClr>
              <a:buSzPct val="116666"/>
              <a:buFont typeface="Arial"/>
              <a:buChar char="○"/>
            </a:pPr>
            <a:r>
              <a:rPr lang="en" sz="2400" dirty="0">
                <a:solidFill>
                  <a:schemeClr val="tx1"/>
                </a:solidFill>
              </a:rPr>
              <a:t>first look at film density</a:t>
            </a:r>
          </a:p>
          <a:p>
            <a:endParaRPr lang="en"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prstGeom prst="rect">
            <a:avLst/>
          </a:prstGeom>
        </p:spPr>
        <p:txBody>
          <a:bodyPr lIns="91425" tIns="91425" rIns="91425" bIns="91425" anchor="b" anchorCtr="0">
            <a:noAutofit/>
          </a:bodyPr>
          <a:lstStyle/>
          <a:p>
            <a:pPr lvl="0" rtl="0">
              <a:buNone/>
            </a:pPr>
            <a:r>
              <a:rPr lang="en" b="1"/>
              <a:t>Step 4:  Expose the Perfect Film</a:t>
            </a:r>
          </a:p>
        </p:txBody>
      </p:sp>
      <p:sp>
        <p:nvSpPr>
          <p:cNvPr id="209" name="Shape 209"/>
          <p:cNvSpPr txBox="1">
            <a:spLocks noGrp="1"/>
          </p:cNvSpPr>
          <p:nvPr>
            <p:ph type="body" idx="1"/>
          </p:nvPr>
        </p:nvSpPr>
        <p:spPr>
          <a:prstGeom prst="rect">
            <a:avLst/>
          </a:prstGeom>
        </p:spPr>
        <p:txBody>
          <a:bodyPr lIns="91425" tIns="91425" rIns="91425" bIns="91425" anchor="t" anchorCtr="0">
            <a:noAutofit/>
          </a:bodyPr>
          <a:lstStyle/>
          <a:p>
            <a:pPr marL="457200" lvl="0" indent="-381000" rtl="0">
              <a:buClr>
                <a:schemeClr val="lt1"/>
              </a:buClr>
              <a:buSzPct val="100000"/>
              <a:buFont typeface="Arial"/>
              <a:buChar char="●"/>
            </a:pPr>
            <a:r>
              <a:rPr lang="en" sz="2400" dirty="0">
                <a:solidFill>
                  <a:schemeClr val="tx1"/>
                </a:solidFill>
              </a:rPr>
              <a:t>Once density is good now time to perfect contrast by changing the </a:t>
            </a:r>
            <a:r>
              <a:rPr lang="en" sz="2400" dirty="0" smtClean="0">
                <a:solidFill>
                  <a:schemeClr val="tx1"/>
                </a:solidFill>
              </a:rPr>
              <a:t>kVp</a:t>
            </a:r>
            <a:endParaRPr lang="en" sz="2400"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prstGeom prst="rect">
            <a:avLst/>
          </a:prstGeom>
        </p:spPr>
        <p:txBody>
          <a:bodyPr lIns="91425" tIns="91425" rIns="91425" bIns="91425" anchor="b" anchorCtr="0">
            <a:noAutofit/>
          </a:bodyPr>
          <a:lstStyle/>
          <a:p>
            <a:pPr>
              <a:buNone/>
            </a:pPr>
            <a:r>
              <a:rPr lang="en" b="1"/>
              <a:t>Step 5:  Make the Technique Chart</a:t>
            </a:r>
          </a:p>
        </p:txBody>
      </p:sp>
      <p:sp>
        <p:nvSpPr>
          <p:cNvPr id="215" name="Shape 215"/>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700"/>
              </a:spcBef>
              <a:buClr>
                <a:schemeClr val="lt1"/>
              </a:buClr>
              <a:buSzPct val="114285"/>
              <a:buFont typeface="Arial"/>
              <a:buChar char="●"/>
            </a:pPr>
            <a:r>
              <a:rPr lang="en" sz="2800">
                <a:solidFill>
                  <a:schemeClr val="tx1"/>
                </a:solidFill>
              </a:rPr>
              <a:t>Now that you have a properly exposed radiograph, you are over the hump and the rest is easy</a:t>
            </a:r>
          </a:p>
          <a:p>
            <a:pPr marL="457200" lvl="0" indent="-431800" rtl="0">
              <a:lnSpc>
                <a:spcPct val="115000"/>
              </a:lnSpc>
              <a:spcBef>
                <a:spcPts val="700"/>
              </a:spcBef>
              <a:buClr>
                <a:schemeClr val="lt1"/>
              </a:buClr>
              <a:buSzPct val="114285"/>
              <a:buFont typeface="Arial"/>
              <a:buChar char="●"/>
            </a:pPr>
            <a:r>
              <a:rPr lang="en" sz="2800">
                <a:solidFill>
                  <a:schemeClr val="tx1"/>
                </a:solidFill>
              </a:rPr>
              <a:t>To create a technique chart simply start with your “perfect exposure” and extrapolate to find the values of kVp for other measurements according to the following rules</a:t>
            </a:r>
          </a:p>
          <a:p>
            <a:endParaRPr lang="en" sz="280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prstGeom prst="rect">
            <a:avLst/>
          </a:prstGeom>
        </p:spPr>
        <p:txBody>
          <a:bodyPr lIns="91425" tIns="91425" rIns="91425" bIns="91425" anchor="b" anchorCtr="0">
            <a:noAutofit/>
          </a:bodyPr>
          <a:lstStyle/>
          <a:p>
            <a:pPr lvl="0" rtl="0">
              <a:buNone/>
            </a:pPr>
            <a:r>
              <a:rPr lang="en" b="1"/>
              <a:t>Step 5:  Make the Technique Chart</a:t>
            </a:r>
          </a:p>
        </p:txBody>
      </p:sp>
      <p:sp>
        <p:nvSpPr>
          <p:cNvPr id="221" name="Shape 221"/>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600"/>
              </a:spcBef>
              <a:buClr>
                <a:schemeClr val="lt1"/>
              </a:buClr>
              <a:buSzPct val="133333"/>
              <a:buFont typeface="Arial"/>
              <a:buChar char="●"/>
            </a:pPr>
            <a:r>
              <a:rPr lang="en" sz="2400">
                <a:solidFill>
                  <a:schemeClr val="tx1"/>
                </a:solidFill>
              </a:rPr>
              <a:t>Subtract 2 kVp from the original kVp for each cm decrease from the original measurement</a:t>
            </a:r>
          </a:p>
          <a:p>
            <a:pPr marL="457200" lvl="0" indent="-431800" rtl="0">
              <a:lnSpc>
                <a:spcPct val="115000"/>
              </a:lnSpc>
              <a:spcBef>
                <a:spcPts val="600"/>
              </a:spcBef>
              <a:buClr>
                <a:schemeClr val="lt1"/>
              </a:buClr>
              <a:buSzPct val="133333"/>
              <a:buFont typeface="Arial"/>
              <a:buChar char="●"/>
            </a:pPr>
            <a:r>
              <a:rPr lang="en" sz="2400">
                <a:solidFill>
                  <a:schemeClr val="tx1"/>
                </a:solidFill>
              </a:rPr>
              <a:t>Add 2 kVp to the original kVp for each cm increase from the original measurement up to 80kVp</a:t>
            </a:r>
          </a:p>
          <a:p>
            <a:pPr marL="457200" lvl="0" indent="-431800" rtl="0">
              <a:lnSpc>
                <a:spcPct val="115000"/>
              </a:lnSpc>
              <a:spcBef>
                <a:spcPts val="600"/>
              </a:spcBef>
              <a:buClr>
                <a:schemeClr val="lt1"/>
              </a:buClr>
              <a:buSzPct val="133333"/>
              <a:buFont typeface="Arial"/>
              <a:buChar char="●"/>
            </a:pPr>
            <a:r>
              <a:rPr lang="en" sz="2400">
                <a:solidFill>
                  <a:schemeClr val="tx1"/>
                </a:solidFill>
              </a:rPr>
              <a:t>Add 3 kVp for each cm increase that places the kvp above 80 up to 100</a:t>
            </a:r>
          </a:p>
          <a:p>
            <a:pPr marL="457200" lvl="0" indent="-431800" rtl="0">
              <a:lnSpc>
                <a:spcPct val="115000"/>
              </a:lnSpc>
              <a:spcBef>
                <a:spcPts val="600"/>
              </a:spcBef>
              <a:buClr>
                <a:schemeClr val="lt1"/>
              </a:buClr>
              <a:buSzPct val="133333"/>
              <a:buFont typeface="Arial"/>
              <a:buChar char="●"/>
            </a:pPr>
            <a:r>
              <a:rPr lang="en" sz="2400">
                <a:solidFill>
                  <a:schemeClr val="tx1"/>
                </a:solidFill>
              </a:rPr>
              <a:t>Add 4 kVp for each cm increase that places the kVp above 100</a:t>
            </a:r>
          </a:p>
          <a:p>
            <a:endParaRPr lang="en" sz="240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prstGeom prst="rect">
            <a:avLst/>
          </a:prstGeom>
        </p:spPr>
        <p:txBody>
          <a:bodyPr lIns="91425" tIns="91425" rIns="91425" bIns="91425" anchor="b" anchorCtr="0">
            <a:noAutofit/>
          </a:bodyPr>
          <a:lstStyle/>
          <a:p>
            <a:pPr lvl="0" rtl="0">
              <a:buNone/>
            </a:pPr>
            <a:r>
              <a:rPr lang="en" b="1"/>
              <a:t>Step 5:  Make the Technique Chart</a:t>
            </a:r>
          </a:p>
        </p:txBody>
      </p:sp>
      <p:sp>
        <p:nvSpPr>
          <p:cNvPr id="227" name="Shape 227"/>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700"/>
              </a:spcBef>
              <a:buClr>
                <a:schemeClr val="lt1"/>
              </a:buClr>
              <a:buSzPct val="114285"/>
              <a:buFont typeface="Arial"/>
              <a:buChar char="●"/>
            </a:pPr>
            <a:r>
              <a:rPr lang="en" sz="2800">
                <a:solidFill>
                  <a:schemeClr val="tx1"/>
                </a:solidFill>
              </a:rPr>
              <a:t>For example…let’s say that we started with a perfect exposure of 7.5mAs at 80kVp and our patient measured 15cm</a:t>
            </a:r>
          </a:p>
          <a:p>
            <a:pPr marL="457200" lvl="0" indent="-431800" rtl="0">
              <a:lnSpc>
                <a:spcPct val="115000"/>
              </a:lnSpc>
              <a:spcBef>
                <a:spcPts val="700"/>
              </a:spcBef>
              <a:buClr>
                <a:schemeClr val="lt1"/>
              </a:buClr>
              <a:buSzPct val="114285"/>
              <a:buFont typeface="Arial"/>
              <a:buChar char="●"/>
            </a:pPr>
            <a:r>
              <a:rPr lang="en" sz="2800">
                <a:solidFill>
                  <a:schemeClr val="tx1"/>
                </a:solidFill>
              </a:rPr>
              <a:t>We would make an abdominal technique chart as follows</a:t>
            </a:r>
          </a:p>
          <a:p>
            <a:endParaRPr lang="en" sz="280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prstGeom prst="rect">
            <a:avLst/>
          </a:prstGeom>
        </p:spPr>
        <p:txBody>
          <a:bodyPr lIns="91425" tIns="91425" rIns="91425" bIns="91425" anchor="b" anchorCtr="0">
            <a:noAutofit/>
          </a:bodyPr>
          <a:lstStyle/>
          <a:p>
            <a:pPr>
              <a:buNone/>
            </a:pPr>
            <a:r>
              <a:rPr lang="en" sz="3200" b="1"/>
              <a:t>Step 1:  Get your radiology house in order</a:t>
            </a:r>
          </a:p>
        </p:txBody>
      </p:sp>
      <p:sp>
        <p:nvSpPr>
          <p:cNvPr id="113" name="Shape 113"/>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80000"/>
              </a:lnSpc>
              <a:spcBef>
                <a:spcPts val="600"/>
              </a:spcBef>
              <a:buClr>
                <a:schemeClr val="lt1"/>
              </a:buClr>
              <a:buSzPct val="133333"/>
              <a:buFont typeface="Arial"/>
              <a:buChar char="●"/>
            </a:pPr>
            <a:r>
              <a:rPr lang="en" sz="2400" dirty="0">
                <a:solidFill>
                  <a:schemeClr val="tx1"/>
                </a:solidFill>
              </a:rPr>
              <a:t>Have your processor </a:t>
            </a:r>
            <a:r>
              <a:rPr lang="en" sz="2400" dirty="0" smtClean="0">
                <a:solidFill>
                  <a:schemeClr val="tx1"/>
                </a:solidFill>
              </a:rPr>
              <a:t>serviced</a:t>
            </a:r>
          </a:p>
          <a:p>
            <a:pPr marL="457200" lvl="0" indent="-431800" rtl="0">
              <a:lnSpc>
                <a:spcPct val="80000"/>
              </a:lnSpc>
              <a:spcBef>
                <a:spcPts val="600"/>
              </a:spcBef>
              <a:buClr>
                <a:schemeClr val="lt1"/>
              </a:buClr>
              <a:buSzPct val="133333"/>
              <a:buFont typeface="Arial"/>
              <a:buChar char="●"/>
            </a:pPr>
            <a:endParaRPr lang="en" sz="2400" dirty="0">
              <a:solidFill>
                <a:schemeClr val="tx1"/>
              </a:solidFill>
            </a:endParaRPr>
          </a:p>
          <a:p>
            <a:pPr marL="457200" lvl="0" indent="-431800" rtl="0">
              <a:lnSpc>
                <a:spcPct val="80000"/>
              </a:lnSpc>
              <a:spcBef>
                <a:spcPts val="600"/>
              </a:spcBef>
              <a:buClr>
                <a:schemeClr val="lt1"/>
              </a:buClr>
              <a:buSzPct val="133333"/>
              <a:buFont typeface="Arial"/>
              <a:buChar char="●"/>
            </a:pPr>
            <a:r>
              <a:rPr lang="en" sz="2400" dirty="0" smtClean="0">
                <a:solidFill>
                  <a:schemeClr val="tx1"/>
                </a:solidFill>
              </a:rPr>
              <a:t>Be </a:t>
            </a:r>
            <a:r>
              <a:rPr lang="en" sz="2400" dirty="0">
                <a:solidFill>
                  <a:schemeClr val="tx1"/>
                </a:solidFill>
              </a:rPr>
              <a:t>sure that you are using screens that are all the same age, speed, and manufacturer</a:t>
            </a:r>
          </a:p>
          <a:p>
            <a:pPr marL="457200" lvl="0" indent="-431800" rtl="0">
              <a:lnSpc>
                <a:spcPct val="80000"/>
              </a:lnSpc>
              <a:spcBef>
                <a:spcPts val="600"/>
              </a:spcBef>
              <a:buClr>
                <a:schemeClr val="lt1"/>
              </a:buClr>
              <a:buSzPct val="133333"/>
              <a:buFont typeface="Arial"/>
              <a:buChar char="●"/>
            </a:pPr>
            <a:endParaRPr lang="en" sz="2400" dirty="0" smtClean="0">
              <a:solidFill>
                <a:schemeClr val="tx1"/>
              </a:solidFill>
            </a:endParaRPr>
          </a:p>
          <a:p>
            <a:pPr marL="457200" lvl="0" indent="-431800" rtl="0">
              <a:lnSpc>
                <a:spcPct val="80000"/>
              </a:lnSpc>
              <a:spcBef>
                <a:spcPts val="600"/>
              </a:spcBef>
              <a:buClr>
                <a:schemeClr val="lt1"/>
              </a:buClr>
              <a:buSzPct val="133333"/>
              <a:buFont typeface="Arial"/>
              <a:buChar char="●"/>
            </a:pPr>
            <a:r>
              <a:rPr lang="en" sz="2400" dirty="0" smtClean="0">
                <a:solidFill>
                  <a:schemeClr val="tx1"/>
                </a:solidFill>
              </a:rPr>
              <a:t>Use </a:t>
            </a:r>
            <a:r>
              <a:rPr lang="en" sz="2400" dirty="0">
                <a:solidFill>
                  <a:schemeClr val="tx1"/>
                </a:solidFill>
              </a:rPr>
              <a:t>a dog that weighs about 40 pounds but is not overweight</a:t>
            </a:r>
          </a:p>
          <a:p>
            <a:endParaRPr lang="en" sz="2400"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prstGeom prst="rect">
            <a:avLst/>
          </a:prstGeom>
        </p:spPr>
        <p:txBody>
          <a:bodyPr lIns="91425" tIns="91425" rIns="91425" bIns="91425" anchor="b" anchorCtr="0">
            <a:noAutofit/>
          </a:bodyPr>
          <a:lstStyle/>
          <a:p>
            <a:pPr>
              <a:buNone/>
            </a:pPr>
            <a:r>
              <a:rPr lang="en" sz="2400" b="1" dirty="0"/>
              <a:t>Step 6:  Create a technique chart for each different study as abdomen, thorax, extremity, spine</a:t>
            </a:r>
          </a:p>
        </p:txBody>
      </p:sp>
      <p:sp>
        <p:nvSpPr>
          <p:cNvPr id="239" name="Shape 239"/>
          <p:cNvSpPr txBox="1">
            <a:spLocks noGrp="1"/>
          </p:cNvSpPr>
          <p:nvPr>
            <p:ph type="body" idx="1"/>
          </p:nvPr>
        </p:nvSpPr>
        <p:spPr>
          <a:prstGeom prst="rect">
            <a:avLst/>
          </a:prstGeom>
        </p:spPr>
        <p:txBody>
          <a:bodyPr lIns="91425" tIns="91425" rIns="91425" bIns="91425" anchor="t" anchorCtr="0">
            <a:noAutofit/>
          </a:bodyPr>
          <a:lstStyle/>
          <a:p>
            <a:pPr lvl="0" rtl="0">
              <a:lnSpc>
                <a:spcPct val="115000"/>
              </a:lnSpc>
              <a:spcBef>
                <a:spcPts val="700"/>
              </a:spcBef>
              <a:buClr>
                <a:srgbClr val="000000"/>
              </a:buClr>
              <a:buSzPct val="39285"/>
              <a:buFont typeface="Arial"/>
              <a:buNone/>
            </a:pPr>
            <a:r>
              <a:rPr lang="en" sz="2800">
                <a:solidFill>
                  <a:schemeClr val="tx1"/>
                </a:solidFill>
              </a:rPr>
              <a:t>Repeat the above process to create these additional technique charts</a:t>
            </a:r>
          </a:p>
          <a:p>
            <a:endParaRPr lang="en" sz="280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prstGeom prst="rect">
            <a:avLst/>
          </a:prstGeom>
        </p:spPr>
        <p:txBody>
          <a:bodyPr lIns="91425" tIns="91425" rIns="91425" bIns="91425" anchor="b" anchorCtr="0">
            <a:noAutofit/>
          </a:bodyPr>
          <a:lstStyle/>
          <a:p>
            <a:endParaRPr/>
          </a:p>
        </p:txBody>
      </p:sp>
      <p:sp>
        <p:nvSpPr>
          <p:cNvPr id="287" name="Shape 287"/>
          <p:cNvSpPr txBox="1">
            <a:spLocks noGrp="1"/>
          </p:cNvSpPr>
          <p:nvPr>
            <p:ph type="body" idx="1"/>
          </p:nvPr>
        </p:nvSpPr>
        <p:spPr>
          <a:prstGeom prst="rect">
            <a:avLst/>
          </a:prstGeom>
        </p:spPr>
        <p:txBody>
          <a:bodyPr lIns="91425" tIns="91425" rIns="91425" bIns="91425" anchor="t" anchorCtr="0">
            <a:noAutofit/>
          </a:bodyPr>
          <a:lstStyle/>
          <a:p>
            <a:pPr lvl="0" rtl="0">
              <a:buNone/>
            </a:pPr>
            <a:r>
              <a:rPr lang="en">
                <a:solidFill>
                  <a:schemeClr val="tx1"/>
                </a:solidFill>
              </a:rPr>
              <a:t>Also remember every animal is different</a:t>
            </a:r>
          </a:p>
          <a:p>
            <a:pPr lvl="0" rtl="0">
              <a:buNone/>
            </a:pPr>
            <a:r>
              <a:rPr lang="en">
                <a:solidFill>
                  <a:schemeClr val="tx1"/>
                </a:solidFill>
              </a:rPr>
              <a:t>	fat thin</a:t>
            </a:r>
          </a:p>
          <a:p>
            <a:pPr lvl="0" rtl="0">
              <a:buNone/>
            </a:pPr>
            <a:r>
              <a:rPr lang="en">
                <a:solidFill>
                  <a:schemeClr val="tx1"/>
                </a:solidFill>
              </a:rPr>
              <a:t>	muscular/dense</a:t>
            </a:r>
          </a:p>
          <a:p>
            <a:pPr lvl="0" rtl="0">
              <a:buNone/>
            </a:pPr>
            <a:r>
              <a:rPr lang="en">
                <a:solidFill>
                  <a:schemeClr val="tx1"/>
                </a:solidFill>
              </a:rPr>
              <a:t>	puppy/kitten</a:t>
            </a:r>
          </a:p>
          <a:p>
            <a:pPr lvl="0" rtl="0">
              <a:buNone/>
            </a:pPr>
            <a:r>
              <a:rPr lang="en">
                <a:solidFill>
                  <a:schemeClr val="tx1"/>
                </a:solidFill>
              </a:rPr>
              <a:t>	exotic</a:t>
            </a:r>
          </a:p>
          <a:p>
            <a:pPr>
              <a:buNone/>
            </a:pPr>
            <a:r>
              <a:rPr lang="en">
                <a:solidFill>
                  <a:schemeClr val="tx1"/>
                </a:solidFill>
              </a:rPr>
              <a:t>so settings (kVp) may need to be changed a little bit need to evaluate every film as it comes out</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prstGeom prst="rect">
            <a:avLst/>
          </a:prstGeom>
        </p:spPr>
        <p:txBody>
          <a:bodyPr lIns="91425" tIns="91425" rIns="91425" bIns="91425" anchor="b" anchorCtr="0">
            <a:noAutofit/>
          </a:bodyPr>
          <a:lstStyle/>
          <a:p>
            <a:pPr>
              <a:buNone/>
            </a:pPr>
            <a:r>
              <a:rPr lang="en" b="1"/>
              <a:t>Step 2:  Select your mAs</a:t>
            </a:r>
          </a:p>
        </p:txBody>
      </p:sp>
      <p:sp>
        <p:nvSpPr>
          <p:cNvPr id="119" name="Shape 119"/>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700"/>
              </a:spcBef>
              <a:buClr>
                <a:schemeClr val="lt1"/>
              </a:buClr>
              <a:buSzPct val="114285"/>
              <a:buFont typeface="Arial"/>
              <a:buChar char="●"/>
            </a:pPr>
            <a:r>
              <a:rPr lang="en" sz="2800" dirty="0">
                <a:solidFill>
                  <a:schemeClr val="tx1"/>
                </a:solidFill>
              </a:rPr>
              <a:t>In veterinary medicine, patient motion is a great concern</a:t>
            </a:r>
          </a:p>
          <a:p>
            <a:pPr marL="457200" lvl="0" indent="-431800" rtl="0">
              <a:lnSpc>
                <a:spcPct val="115000"/>
              </a:lnSpc>
              <a:spcBef>
                <a:spcPts val="700"/>
              </a:spcBef>
              <a:buClr>
                <a:schemeClr val="lt1"/>
              </a:buClr>
              <a:buSzPct val="114285"/>
              <a:buFont typeface="Arial"/>
              <a:buChar char="●"/>
            </a:pPr>
            <a:r>
              <a:rPr lang="en" sz="2800" dirty="0">
                <a:solidFill>
                  <a:schemeClr val="tx1"/>
                </a:solidFill>
              </a:rPr>
              <a:t>We like to use a high mAs and low kVp </a:t>
            </a:r>
            <a:r>
              <a:rPr lang="en" sz="2800" dirty="0" smtClean="0">
                <a:solidFill>
                  <a:schemeClr val="tx1"/>
                </a:solidFill>
              </a:rPr>
              <a:t>technique</a:t>
            </a:r>
            <a:endParaRPr lang="en" sz="2800"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prstGeom prst="rect">
            <a:avLst/>
          </a:prstGeom>
        </p:spPr>
        <p:txBody>
          <a:bodyPr lIns="91425" tIns="91425" rIns="91425" bIns="91425" anchor="b" anchorCtr="0">
            <a:noAutofit/>
          </a:bodyPr>
          <a:lstStyle/>
          <a:p>
            <a:pPr>
              <a:buNone/>
            </a:pPr>
            <a:r>
              <a:rPr lang="en" b="1"/>
              <a:t>Step 2:  Select your mAs cont.</a:t>
            </a:r>
          </a:p>
        </p:txBody>
      </p:sp>
      <p:sp>
        <p:nvSpPr>
          <p:cNvPr id="125" name="Shape 125"/>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700"/>
              </a:spcBef>
              <a:buClr>
                <a:schemeClr val="lt1"/>
              </a:buClr>
              <a:buSzPct val="114285"/>
              <a:buFont typeface="Arial"/>
              <a:buChar char="●"/>
            </a:pPr>
            <a:r>
              <a:rPr lang="en" sz="2800" dirty="0">
                <a:solidFill>
                  <a:schemeClr val="tx1"/>
                </a:solidFill>
              </a:rPr>
              <a:t>The following are recommended mAs based on a par (medium, 200) speed intensifying screen</a:t>
            </a:r>
          </a:p>
          <a:p>
            <a:pPr lvl="0" indent="457200" rtl="0">
              <a:lnSpc>
                <a:spcPct val="115000"/>
              </a:lnSpc>
              <a:spcBef>
                <a:spcPts val="600"/>
              </a:spcBef>
              <a:buNone/>
            </a:pPr>
            <a:r>
              <a:rPr lang="en" sz="1800" dirty="0">
                <a:solidFill>
                  <a:schemeClr val="tx1"/>
                </a:solidFill>
              </a:rPr>
              <a:t>–</a:t>
            </a:r>
            <a:r>
              <a:rPr lang="en" sz="2400" dirty="0">
                <a:solidFill>
                  <a:schemeClr val="tx1"/>
                </a:solidFill>
              </a:rPr>
              <a:t>Tabletop (no grid) extremity: </a:t>
            </a:r>
          </a:p>
          <a:p>
            <a:pPr lvl="0" indent="457200" rtl="0">
              <a:lnSpc>
                <a:spcPct val="115000"/>
              </a:lnSpc>
              <a:spcBef>
                <a:spcPts val="600"/>
              </a:spcBef>
              <a:buNone/>
            </a:pPr>
            <a:r>
              <a:rPr lang="en" sz="1800" dirty="0">
                <a:solidFill>
                  <a:schemeClr val="tx1"/>
                </a:solidFill>
              </a:rPr>
              <a:t>–</a:t>
            </a:r>
            <a:r>
              <a:rPr lang="en" sz="2400" dirty="0">
                <a:solidFill>
                  <a:schemeClr val="tx1"/>
                </a:solidFill>
              </a:rPr>
              <a:t>Thorax: </a:t>
            </a:r>
          </a:p>
          <a:p>
            <a:pPr lvl="0" indent="457200" rtl="0">
              <a:lnSpc>
                <a:spcPct val="115000"/>
              </a:lnSpc>
              <a:spcBef>
                <a:spcPts val="600"/>
              </a:spcBef>
              <a:buNone/>
            </a:pPr>
            <a:r>
              <a:rPr lang="en" sz="1800" dirty="0">
                <a:solidFill>
                  <a:schemeClr val="tx1"/>
                </a:solidFill>
              </a:rPr>
              <a:t>–</a:t>
            </a:r>
            <a:r>
              <a:rPr lang="en" sz="2400" dirty="0">
                <a:solidFill>
                  <a:schemeClr val="tx1"/>
                </a:solidFill>
              </a:rPr>
              <a:t>Abdomen: </a:t>
            </a:r>
          </a:p>
          <a:p>
            <a:pPr lvl="0" indent="457200" rtl="0">
              <a:lnSpc>
                <a:spcPct val="115000"/>
              </a:lnSpc>
              <a:spcBef>
                <a:spcPts val="600"/>
              </a:spcBef>
              <a:buNone/>
            </a:pPr>
            <a:r>
              <a:rPr lang="en" sz="1800" dirty="0">
                <a:solidFill>
                  <a:schemeClr val="tx1"/>
                </a:solidFill>
              </a:rPr>
              <a:t>–</a:t>
            </a:r>
            <a:r>
              <a:rPr lang="en" sz="2400" dirty="0">
                <a:solidFill>
                  <a:schemeClr val="tx1"/>
                </a:solidFill>
              </a:rPr>
              <a:t>Spine</a:t>
            </a:r>
            <a:r>
              <a:rPr lang="en" sz="2400" dirty="0" smtClean="0">
                <a:solidFill>
                  <a:schemeClr val="tx1"/>
                </a:solidFill>
              </a:rPr>
              <a:t>:</a:t>
            </a:r>
            <a:endParaRPr lang="en" sz="2400" dirty="0">
              <a:solidFill>
                <a:schemeClr val="tx1"/>
              </a:solidFill>
            </a:endParaRPr>
          </a:p>
          <a:p>
            <a:pPr marL="457200" lvl="0" indent="-406400" rtl="0">
              <a:lnSpc>
                <a:spcPct val="115000"/>
              </a:lnSpc>
              <a:spcBef>
                <a:spcPts val="600"/>
              </a:spcBef>
              <a:buClr>
                <a:schemeClr val="lt1"/>
              </a:buClr>
              <a:buSzPct val="100000"/>
              <a:buFont typeface="Arial"/>
              <a:buChar char="●"/>
            </a:pPr>
            <a:r>
              <a:rPr lang="en" sz="2800" dirty="0">
                <a:solidFill>
                  <a:schemeClr val="tx1"/>
                </a:solidFill>
              </a:rPr>
              <a:t>Important to note the difference between the mAs settings in regions</a:t>
            </a:r>
            <a:r>
              <a:rPr lang="en" sz="2800" dirty="0" smtClean="0">
                <a:solidFill>
                  <a:schemeClr val="tx1"/>
                </a:solidFill>
              </a:rPr>
              <a:t>!!!!!!!!!!!</a:t>
            </a:r>
            <a:endParaRPr lang="en" sz="2800"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prstGeom prst="rect">
            <a:avLst/>
          </a:prstGeom>
        </p:spPr>
        <p:txBody>
          <a:bodyPr lIns="91425" tIns="91425" rIns="91425" bIns="91425" anchor="b" anchorCtr="0">
            <a:noAutofit/>
          </a:bodyPr>
          <a:lstStyle/>
          <a:p>
            <a:pPr>
              <a:buNone/>
            </a:pPr>
            <a:r>
              <a:rPr lang="en" b="1"/>
              <a:t>Step 2:  Select your mAs cont</a:t>
            </a:r>
          </a:p>
        </p:txBody>
      </p:sp>
      <p:sp>
        <p:nvSpPr>
          <p:cNvPr id="131" name="Shape 131"/>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90000"/>
              </a:lnSpc>
              <a:spcBef>
                <a:spcPts val="600"/>
              </a:spcBef>
              <a:buClr>
                <a:schemeClr val="lt1"/>
              </a:buClr>
              <a:buSzPct val="133333"/>
              <a:buFont typeface="Arial"/>
              <a:buChar char="●"/>
            </a:pPr>
            <a:r>
              <a:rPr lang="en" sz="2400" dirty="0">
                <a:solidFill>
                  <a:schemeClr val="tx1"/>
                </a:solidFill>
              </a:rPr>
              <a:t>If your x-ray machine only has one mA station you just select your mA and pick the speed to give you the desired mAs</a:t>
            </a:r>
            <a:r>
              <a:rPr lang="en" sz="2400" dirty="0" smtClean="0">
                <a:solidFill>
                  <a:schemeClr val="tx1"/>
                </a:solidFill>
              </a:rPr>
              <a:t>.</a:t>
            </a:r>
          </a:p>
          <a:p>
            <a:pPr marL="457200" lvl="0" indent="-431800" rtl="0">
              <a:lnSpc>
                <a:spcPct val="90000"/>
              </a:lnSpc>
              <a:spcBef>
                <a:spcPts val="600"/>
              </a:spcBef>
              <a:buClr>
                <a:schemeClr val="lt1"/>
              </a:buClr>
              <a:buSzPct val="133333"/>
              <a:buFont typeface="Arial"/>
              <a:buChar char="●"/>
            </a:pPr>
            <a:endParaRPr lang="en" sz="2400" dirty="0">
              <a:solidFill>
                <a:schemeClr val="tx1"/>
              </a:solidFill>
            </a:endParaRPr>
          </a:p>
          <a:p>
            <a:pPr marL="457200" lvl="0" indent="-431800" rtl="0">
              <a:lnSpc>
                <a:spcPct val="90000"/>
              </a:lnSpc>
              <a:spcBef>
                <a:spcPts val="600"/>
              </a:spcBef>
              <a:buClr>
                <a:schemeClr val="lt1"/>
              </a:buClr>
              <a:buSzPct val="133333"/>
              <a:buFont typeface="Arial"/>
              <a:buChar char="●"/>
            </a:pPr>
            <a:r>
              <a:rPr lang="en" sz="2400" dirty="0">
                <a:solidFill>
                  <a:schemeClr val="tx1"/>
                </a:solidFill>
              </a:rPr>
              <a:t>For example: if you have a 300mA station and you wanted to use a 5mAs for a thoracic technique chart you would pick</a:t>
            </a:r>
          </a:p>
          <a:p>
            <a:pPr lvl="0" indent="457200" rtl="0">
              <a:lnSpc>
                <a:spcPct val="90000"/>
              </a:lnSpc>
              <a:spcBef>
                <a:spcPts val="500"/>
              </a:spcBef>
              <a:buNone/>
            </a:pPr>
            <a:r>
              <a:rPr lang="en" sz="1500" dirty="0">
                <a:solidFill>
                  <a:schemeClr val="tx1"/>
                </a:solidFill>
              </a:rPr>
              <a:t>–</a:t>
            </a:r>
            <a:r>
              <a:rPr lang="en" sz="2000" dirty="0">
                <a:solidFill>
                  <a:schemeClr val="tx1"/>
                </a:solidFill>
              </a:rPr>
              <a:t>300mA x 1/120sec = 2.5mAs (extremity)</a:t>
            </a:r>
          </a:p>
          <a:p>
            <a:pPr lvl="0" indent="457200" rtl="0">
              <a:lnSpc>
                <a:spcPct val="90000"/>
              </a:lnSpc>
              <a:spcBef>
                <a:spcPts val="500"/>
              </a:spcBef>
              <a:buNone/>
            </a:pPr>
            <a:r>
              <a:rPr lang="en" sz="1500" dirty="0">
                <a:solidFill>
                  <a:schemeClr val="tx1"/>
                </a:solidFill>
              </a:rPr>
              <a:t>–</a:t>
            </a:r>
            <a:r>
              <a:rPr lang="en" sz="2000" dirty="0">
                <a:solidFill>
                  <a:schemeClr val="tx1"/>
                </a:solidFill>
              </a:rPr>
              <a:t>300mA x 1/60sec = 5mAs (thorax)</a:t>
            </a:r>
          </a:p>
          <a:p>
            <a:pPr lvl="0" indent="457200" rtl="0">
              <a:lnSpc>
                <a:spcPct val="90000"/>
              </a:lnSpc>
              <a:spcBef>
                <a:spcPts val="500"/>
              </a:spcBef>
              <a:buNone/>
            </a:pPr>
            <a:r>
              <a:rPr lang="en" sz="1500" dirty="0">
                <a:solidFill>
                  <a:schemeClr val="tx1"/>
                </a:solidFill>
              </a:rPr>
              <a:t>–</a:t>
            </a:r>
            <a:r>
              <a:rPr lang="en" sz="2000" dirty="0">
                <a:solidFill>
                  <a:schemeClr val="tx1"/>
                </a:solidFill>
              </a:rPr>
              <a:t>300mA x 1/40sec = 7.5mAs (abdomen)</a:t>
            </a:r>
          </a:p>
          <a:p>
            <a:pPr lvl="0" indent="457200" rtl="0">
              <a:lnSpc>
                <a:spcPct val="90000"/>
              </a:lnSpc>
              <a:spcBef>
                <a:spcPts val="500"/>
              </a:spcBef>
              <a:buNone/>
            </a:pPr>
            <a:r>
              <a:rPr lang="en" sz="1500" dirty="0">
                <a:solidFill>
                  <a:schemeClr val="tx1"/>
                </a:solidFill>
              </a:rPr>
              <a:t>–</a:t>
            </a:r>
            <a:r>
              <a:rPr lang="en" sz="2000" dirty="0">
                <a:solidFill>
                  <a:schemeClr val="tx1"/>
                </a:solidFill>
              </a:rPr>
              <a:t>300mA x 1/30sec = 10mAs (spine)</a:t>
            </a:r>
          </a:p>
          <a:p>
            <a:endParaRPr lang="en" sz="2000"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prstGeom prst="rect">
            <a:avLst/>
          </a:prstGeom>
        </p:spPr>
        <p:txBody>
          <a:bodyPr lIns="91425" tIns="91425" rIns="91425" bIns="91425" anchor="b" anchorCtr="0">
            <a:noAutofit/>
          </a:bodyPr>
          <a:lstStyle/>
          <a:p>
            <a:pPr>
              <a:buNone/>
            </a:pPr>
            <a:r>
              <a:rPr lang="en" b="1"/>
              <a:t>Step 2:  Select your mAs cont</a:t>
            </a:r>
          </a:p>
        </p:txBody>
      </p:sp>
      <p:sp>
        <p:nvSpPr>
          <p:cNvPr id="143" name="Shape 143"/>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700"/>
              </a:spcBef>
              <a:buClr>
                <a:schemeClr val="lt1"/>
              </a:buClr>
              <a:buSzPct val="114285"/>
              <a:buFont typeface="Arial"/>
              <a:buChar char="●"/>
            </a:pPr>
            <a:r>
              <a:rPr lang="en" sz="2800">
                <a:solidFill>
                  <a:schemeClr val="tx1"/>
                </a:solidFill>
              </a:rPr>
              <a:t>If your x-ray machine has two mA stations I suggest that for extremity techniques you use the smaller of the mA stations (usually 100mA) and for all other applications you use the larger mA station (usually 300mA).  In this case your settings would be as follows:</a:t>
            </a:r>
          </a:p>
          <a:p>
            <a:endParaRPr lang="en" sz="280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title"/>
          </p:nvPr>
        </p:nvSpPr>
        <p:spPr>
          <a:prstGeom prst="rect">
            <a:avLst/>
          </a:prstGeom>
        </p:spPr>
        <p:txBody>
          <a:bodyPr lIns="91425" tIns="91425" rIns="91425" bIns="91425" anchor="b" anchorCtr="0">
            <a:noAutofit/>
          </a:bodyPr>
          <a:lstStyle/>
          <a:p>
            <a:pPr>
              <a:buNone/>
            </a:pPr>
            <a:r>
              <a:rPr lang="en" b="1"/>
              <a:t>Step 2:  Select your mAs cont</a:t>
            </a:r>
          </a:p>
        </p:txBody>
      </p:sp>
      <p:sp>
        <p:nvSpPr>
          <p:cNvPr id="149" name="Shape 149"/>
          <p:cNvSpPr txBox="1">
            <a:spLocks noGrp="1"/>
          </p:cNvSpPr>
          <p:nvPr>
            <p:ph type="body" idx="1"/>
          </p:nvPr>
        </p:nvSpPr>
        <p:spPr>
          <a:prstGeom prst="rect">
            <a:avLst/>
          </a:prstGeom>
        </p:spPr>
        <p:txBody>
          <a:bodyPr lIns="91425" tIns="91425" rIns="91425" bIns="91425" anchor="t" anchorCtr="0">
            <a:noAutofit/>
          </a:bodyPr>
          <a:lstStyle/>
          <a:p>
            <a:pPr lvl="0" rtl="0">
              <a:lnSpc>
                <a:spcPct val="115000"/>
              </a:lnSpc>
              <a:spcBef>
                <a:spcPts val="600"/>
              </a:spcBef>
              <a:buClr>
                <a:srgbClr val="000000"/>
              </a:buClr>
              <a:buSzPct val="61111"/>
              <a:buFont typeface="Arial"/>
              <a:buNone/>
            </a:pPr>
            <a:r>
              <a:rPr lang="en" sz="1800">
                <a:solidFill>
                  <a:schemeClr val="tx1"/>
                </a:solidFill>
              </a:rPr>
              <a:t>–</a:t>
            </a:r>
            <a:r>
              <a:rPr lang="en" sz="2400">
                <a:solidFill>
                  <a:schemeClr val="tx1"/>
                </a:solidFill>
              </a:rPr>
              <a:t>100mA x 1/40sec = 2.5mAs (extremity)</a:t>
            </a:r>
          </a:p>
          <a:p>
            <a:pPr lvl="0" rtl="0">
              <a:lnSpc>
                <a:spcPct val="115000"/>
              </a:lnSpc>
              <a:spcBef>
                <a:spcPts val="600"/>
              </a:spcBef>
              <a:buClr>
                <a:srgbClr val="000000"/>
              </a:buClr>
              <a:buSzPct val="61111"/>
              <a:buFont typeface="Arial"/>
              <a:buNone/>
            </a:pPr>
            <a:r>
              <a:rPr lang="en" sz="1800">
                <a:solidFill>
                  <a:schemeClr val="tx1"/>
                </a:solidFill>
              </a:rPr>
              <a:t>–</a:t>
            </a:r>
            <a:r>
              <a:rPr lang="en" sz="2400">
                <a:solidFill>
                  <a:schemeClr val="tx1"/>
                </a:solidFill>
              </a:rPr>
              <a:t>300mA x 1/60sec = 5mAs (thorax)</a:t>
            </a:r>
          </a:p>
          <a:p>
            <a:pPr lvl="0" rtl="0">
              <a:lnSpc>
                <a:spcPct val="115000"/>
              </a:lnSpc>
              <a:spcBef>
                <a:spcPts val="600"/>
              </a:spcBef>
              <a:buClr>
                <a:srgbClr val="000000"/>
              </a:buClr>
              <a:buSzPct val="61111"/>
              <a:buFont typeface="Arial"/>
              <a:buNone/>
            </a:pPr>
            <a:r>
              <a:rPr lang="en" sz="1800">
                <a:solidFill>
                  <a:schemeClr val="tx1"/>
                </a:solidFill>
              </a:rPr>
              <a:t>–</a:t>
            </a:r>
            <a:r>
              <a:rPr lang="en" sz="2400">
                <a:solidFill>
                  <a:schemeClr val="tx1"/>
                </a:solidFill>
              </a:rPr>
              <a:t>300mA x 1/40sec = 7.5mAs (abdomen)</a:t>
            </a:r>
          </a:p>
          <a:p>
            <a:pPr lvl="0" rtl="0">
              <a:lnSpc>
                <a:spcPct val="115000"/>
              </a:lnSpc>
              <a:spcBef>
                <a:spcPts val="600"/>
              </a:spcBef>
              <a:buClr>
                <a:srgbClr val="000000"/>
              </a:buClr>
              <a:buSzPct val="61111"/>
              <a:buFont typeface="Arial"/>
              <a:buNone/>
            </a:pPr>
            <a:r>
              <a:rPr lang="en" sz="1800">
                <a:solidFill>
                  <a:schemeClr val="tx1"/>
                </a:solidFill>
              </a:rPr>
              <a:t>–</a:t>
            </a:r>
            <a:r>
              <a:rPr lang="en" sz="2400">
                <a:solidFill>
                  <a:schemeClr val="tx1"/>
                </a:solidFill>
              </a:rPr>
              <a:t>300mA x 1/30sec = 10mAs (spine)</a:t>
            </a:r>
          </a:p>
          <a:p>
            <a:endParaRPr lang="en" sz="240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prstGeom prst="rect">
            <a:avLst/>
          </a:prstGeom>
        </p:spPr>
        <p:txBody>
          <a:bodyPr lIns="91425" tIns="91425" rIns="91425" bIns="91425" anchor="b" anchorCtr="0">
            <a:noAutofit/>
          </a:bodyPr>
          <a:lstStyle/>
          <a:p>
            <a:pPr>
              <a:buNone/>
            </a:pPr>
            <a:r>
              <a:rPr lang="en" b="1"/>
              <a:t>Step 2:  Select your mAs cont</a:t>
            </a:r>
          </a:p>
        </p:txBody>
      </p:sp>
      <p:sp>
        <p:nvSpPr>
          <p:cNvPr id="155" name="Shape 155"/>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700"/>
              </a:spcBef>
              <a:buClr>
                <a:schemeClr val="lt1"/>
              </a:buClr>
              <a:buSzPct val="114285"/>
              <a:buFont typeface="Arial"/>
              <a:buChar char="●"/>
            </a:pPr>
            <a:r>
              <a:rPr lang="en" sz="2800" dirty="0">
                <a:solidFill>
                  <a:schemeClr val="tx1"/>
                </a:solidFill>
              </a:rPr>
              <a:t>*****The previous suggestions were for par (medium, 200) speed intensifying </a:t>
            </a:r>
            <a:r>
              <a:rPr lang="en" sz="2800" dirty="0" smtClean="0">
                <a:solidFill>
                  <a:schemeClr val="tx1"/>
                </a:solidFill>
              </a:rPr>
              <a:t>screens</a:t>
            </a:r>
            <a:endParaRPr lang="en" sz="2800"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Shape 160"/>
          <p:cNvSpPr txBox="1">
            <a:spLocks noGrp="1"/>
          </p:cNvSpPr>
          <p:nvPr>
            <p:ph type="title"/>
          </p:nvPr>
        </p:nvSpPr>
        <p:spPr>
          <a:prstGeom prst="rect">
            <a:avLst/>
          </a:prstGeom>
        </p:spPr>
        <p:txBody>
          <a:bodyPr lIns="91425" tIns="91425" rIns="91425" bIns="91425" anchor="b" anchorCtr="0">
            <a:noAutofit/>
          </a:bodyPr>
          <a:lstStyle/>
          <a:p>
            <a:pPr>
              <a:buNone/>
            </a:pPr>
            <a:r>
              <a:rPr lang="en" b="1"/>
              <a:t>Step 3:  Select your initial kVp</a:t>
            </a:r>
          </a:p>
        </p:txBody>
      </p:sp>
      <p:sp>
        <p:nvSpPr>
          <p:cNvPr id="161" name="Shape 161"/>
          <p:cNvSpPr txBox="1">
            <a:spLocks noGrp="1"/>
          </p:cNvSpPr>
          <p:nvPr>
            <p:ph type="body" idx="1"/>
          </p:nvPr>
        </p:nvSpPr>
        <p:spPr>
          <a:prstGeom prst="rect">
            <a:avLst/>
          </a:prstGeom>
        </p:spPr>
        <p:txBody>
          <a:bodyPr lIns="91425" tIns="91425" rIns="91425" bIns="91425" anchor="t" anchorCtr="0">
            <a:noAutofit/>
          </a:bodyPr>
          <a:lstStyle/>
          <a:p>
            <a:pPr marL="457200" lvl="0" indent="-431800" rtl="0">
              <a:lnSpc>
                <a:spcPct val="115000"/>
              </a:lnSpc>
              <a:spcBef>
                <a:spcPts val="700"/>
              </a:spcBef>
              <a:buClr>
                <a:schemeClr val="lt1"/>
              </a:buClr>
              <a:buSzPct val="114285"/>
              <a:buFont typeface="Arial"/>
              <a:buChar char="●"/>
            </a:pPr>
            <a:r>
              <a:rPr lang="en" sz="2800">
                <a:solidFill>
                  <a:schemeClr val="tx1"/>
                </a:solidFill>
              </a:rPr>
              <a:t>This step is to create a “perfect” radiograph</a:t>
            </a:r>
          </a:p>
          <a:p>
            <a:pPr marL="457200" lvl="0" indent="-431800" rtl="0">
              <a:lnSpc>
                <a:spcPct val="115000"/>
              </a:lnSpc>
              <a:spcBef>
                <a:spcPts val="700"/>
              </a:spcBef>
              <a:buClr>
                <a:schemeClr val="lt1"/>
              </a:buClr>
              <a:buSzPct val="114285"/>
              <a:buFont typeface="Arial"/>
              <a:buChar char="●"/>
            </a:pPr>
            <a:r>
              <a:rPr lang="en" sz="2800">
                <a:solidFill>
                  <a:schemeClr val="tx1"/>
                </a:solidFill>
              </a:rPr>
              <a:t>To do that we need to find a kVp to go along with our suggested mAs setting</a:t>
            </a:r>
          </a:p>
          <a:p>
            <a:endParaRPr lang="en" sz="2800">
              <a:solidFill>
                <a:schemeClr val="tx1"/>
              </a:solidFill>
            </a:endParaRP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1C7DB743205AF4D9227589E0BC22EAC" ma:contentTypeVersion="1" ma:contentTypeDescription="Create a new document." ma:contentTypeScope="" ma:versionID="87b71dd53161ae37c145744190ecc1ba">
  <xsd:schema xmlns:xsd="http://www.w3.org/2001/XMLSchema" xmlns:xs="http://www.w3.org/2001/XMLSchema" xmlns:p="http://schemas.microsoft.com/office/2006/metadata/properties" xmlns:ns2="ab63ab9e-4cb9-4297-aa1f-5a40ad970bcd" targetNamespace="http://schemas.microsoft.com/office/2006/metadata/properties" ma:root="true" ma:fieldsID="990cb9a270750691272d84620e38e94e" ns2:_="">
    <xsd:import namespace="ab63ab9e-4cb9-4297-aa1f-5a40ad970bc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63ab9e-4cb9-4297-aa1f-5a40ad970bc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DC7823-8508-4047-BE19-56C98F1E5963}"/>
</file>

<file path=customXml/itemProps2.xml><?xml version="1.0" encoding="utf-8"?>
<ds:datastoreItem xmlns:ds="http://schemas.openxmlformats.org/officeDocument/2006/customXml" ds:itemID="{DA8CA23C-13A3-4F4B-A806-EF742E09BF9E}"/>
</file>

<file path=customXml/itemProps3.xml><?xml version="1.0" encoding="utf-8"?>
<ds:datastoreItem xmlns:ds="http://schemas.openxmlformats.org/officeDocument/2006/customXml" ds:itemID="{398BAB6D-DC8C-4F17-8CD9-4B698EB4E064}"/>
</file>

<file path=docProps/app.xml><?xml version="1.0" encoding="utf-8"?>
<Properties xmlns="http://schemas.openxmlformats.org/officeDocument/2006/extended-properties" xmlns:vt="http://schemas.openxmlformats.org/officeDocument/2006/docPropsVTypes">
  <Template/>
  <TotalTime>128</TotalTime>
  <Words>894</Words>
  <Application>Microsoft Office PowerPoint</Application>
  <PresentationFormat>On-screen Show (4:3)</PresentationFormat>
  <Paragraphs>83</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Creating a Veterinary Radiographic Technique Chart</vt:lpstr>
      <vt:lpstr>Step 1:  Get your radiology house in order</vt:lpstr>
      <vt:lpstr>Step 2:  Select your mAs</vt:lpstr>
      <vt:lpstr>Step 2:  Select your mAs cont.</vt:lpstr>
      <vt:lpstr>Step 2:  Select your mAs cont</vt:lpstr>
      <vt:lpstr>Step 2:  Select your mAs cont</vt:lpstr>
      <vt:lpstr>Step 2:  Select your mAs cont</vt:lpstr>
      <vt:lpstr>Step 2:  Select your mAs cont</vt:lpstr>
      <vt:lpstr>Step 3:  Select your initial kVp</vt:lpstr>
      <vt:lpstr>Step 3:  Select your initial kVp</vt:lpstr>
      <vt:lpstr>Step 3:  Select your initial kVp</vt:lpstr>
      <vt:lpstr>Step 3:  Select your initial kVp</vt:lpstr>
      <vt:lpstr>Step 4:  Expose the Perfect Film</vt:lpstr>
      <vt:lpstr>Step 4:  Expose the Perfect Film</vt:lpstr>
      <vt:lpstr>Step 4:  Expose the Perfect Film</vt:lpstr>
      <vt:lpstr>Step 4:  Expose the Perfect Film</vt:lpstr>
      <vt:lpstr>Step 5:  Make the Technique Chart</vt:lpstr>
      <vt:lpstr>Step 5:  Make the Technique Chart</vt:lpstr>
      <vt:lpstr>Step 5:  Make the Technique Chart</vt:lpstr>
      <vt:lpstr>Step 6:  Create a technique chart for each different study as abdomen, thorax, extremity, spine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Veterinary Radiographic Technique Chart</dc:title>
  <dc:creator>acranedvm</dc:creator>
  <cp:lastModifiedBy>Owner</cp:lastModifiedBy>
  <cp:revision>16</cp:revision>
  <dcterms:modified xsi:type="dcterms:W3CDTF">2018-08-23T14:44:56Z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0x01010011C7DB743205AF4D9227589E0BC22EAC</vt:lpwstr>
  </property>
</Properties>
</file>